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3" r:id="rId6"/>
    <p:sldId id="292" r:id="rId7"/>
    <p:sldId id="261" r:id="rId8"/>
    <p:sldId id="265" r:id="rId9"/>
    <p:sldId id="294" r:id="rId10"/>
    <p:sldId id="293" r:id="rId11"/>
    <p:sldId id="263" r:id="rId12"/>
    <p:sldId id="264" r:id="rId13"/>
    <p:sldId id="287" r:id="rId14"/>
    <p:sldId id="288" r:id="rId15"/>
    <p:sldId id="267" r:id="rId16"/>
    <p:sldId id="268" r:id="rId17"/>
    <p:sldId id="269" r:id="rId18"/>
    <p:sldId id="270" r:id="rId19"/>
    <p:sldId id="271" r:id="rId20"/>
    <p:sldId id="272" r:id="rId21"/>
    <p:sldId id="291" r:id="rId22"/>
    <p:sldId id="274" r:id="rId23"/>
    <p:sldId id="275" r:id="rId24"/>
    <p:sldId id="276" r:id="rId25"/>
    <p:sldId id="281" r:id="rId26"/>
    <p:sldId id="282" r:id="rId27"/>
    <p:sldId id="283" r:id="rId28"/>
    <p:sldId id="284" r:id="rId29"/>
    <p:sldId id="286" r:id="rId30"/>
    <p:sldId id="285" r:id="rId31"/>
    <p:sldId id="289" r:id="rId32"/>
    <p:sldId id="278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400"/>
    <a:srgbClr val="5E6367"/>
    <a:srgbClr val="000000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732" y="102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9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0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8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5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1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9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2AEBAB-8EAB-4DB5-BAFD-20B8D50201F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69544-1265-462A-ACB5-0B13C3DE00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93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95531" y="3042380"/>
            <a:ext cx="689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5E6367"/>
                </a:solidFill>
                <a:latin typeface="Franklin Gothic Demi Cond" panose="020B0706030402020204" pitchFamily="34" charset="0"/>
              </a:rPr>
              <a:t>Debes ser el </a:t>
            </a:r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cambio, </a:t>
            </a:r>
            <a:r>
              <a:rPr lang="es-ES" sz="2800" dirty="0">
                <a:solidFill>
                  <a:srgbClr val="5E6367"/>
                </a:solidFill>
                <a:latin typeface="Franklin Gothic Demi Cond" panose="020B0706030402020204" pitchFamily="34" charset="0"/>
              </a:rPr>
              <a:t>que deseas ver en el </a:t>
            </a:r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mundo.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452783" y="3549765"/>
            <a:ext cx="18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Mahatma Gandhi</a:t>
            </a:r>
            <a:endParaRPr lang="en-US" sz="2400" i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7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18594" y="3243590"/>
            <a:ext cx="435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IDENTIDAD - IMAGEN - MARCA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32869" y="3757940"/>
            <a:ext cx="4949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Identifica</a:t>
            </a:r>
            <a:r>
              <a:rPr lang="es-ES" sz="28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- Percibe - Promete</a:t>
            </a:r>
            <a:endParaRPr lang="en-US" sz="28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18594" y="4333845"/>
            <a:ext cx="1082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Color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Letra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Formas</a:t>
            </a:r>
            <a:endParaRPr lang="en-US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52144" y="4333845"/>
            <a:ext cx="1082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Bueno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Rápido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Moderno</a:t>
            </a:r>
            <a:endParaRPr lang="en-US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18993" y="4333845"/>
            <a:ext cx="1329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Alegría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Estatus</a:t>
            </a:r>
          </a:p>
          <a:p>
            <a:r>
              <a:rPr lang="es-ES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Respaldo</a:t>
            </a:r>
            <a:endParaRPr lang="en-US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342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92" y="2537936"/>
            <a:ext cx="8024215" cy="1380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3209" y="5445531"/>
            <a:ext cx="726558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s-CO" sz="1600" i="1" dirty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diseño de la marca es un </a:t>
            </a:r>
            <a:r>
              <a:rPr lang="es-CO" sz="1600" i="1" dirty="0" err="1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imagotipo</a:t>
            </a:r>
            <a:r>
              <a:rPr lang="es-CO" sz="1600" i="1" dirty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el que el nombre “</a:t>
            </a:r>
            <a:r>
              <a:rPr lang="es-CO" sz="1600" i="1" dirty="0" err="1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</a:t>
            </a:r>
            <a:r>
              <a:rPr lang="es-CO" sz="1600" i="1" dirty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(logotipo) está acompañado de 4 barras horizontales y ascendentes (</a:t>
            </a:r>
            <a:r>
              <a:rPr lang="es-CO" sz="1600" i="1" dirty="0" err="1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isotipo</a:t>
            </a:r>
            <a:r>
              <a:rPr lang="es-CO" sz="1600" i="1" dirty="0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Left Bracket 6"/>
          <p:cNvSpPr/>
          <p:nvPr/>
        </p:nvSpPr>
        <p:spPr>
          <a:xfrm rot="5400000">
            <a:off x="7530137" y="-113630"/>
            <a:ext cx="365792" cy="4669466"/>
          </a:xfrm>
          <a:prstGeom prst="leftBracket">
            <a:avLst>
              <a:gd name="adj" fmla="val 0"/>
            </a:avLst>
          </a:prstGeom>
          <a:ln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Left Bracket 7"/>
          <p:cNvSpPr/>
          <p:nvPr/>
        </p:nvSpPr>
        <p:spPr>
          <a:xfrm rot="16200000">
            <a:off x="3176949" y="2874733"/>
            <a:ext cx="365792" cy="2551903"/>
          </a:xfrm>
          <a:prstGeom prst="leftBracket">
            <a:avLst>
              <a:gd name="adj" fmla="val 0"/>
            </a:avLst>
          </a:prstGeom>
          <a:ln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800113" y="1629607"/>
            <a:ext cx="1825840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i="1" dirty="0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logotipo</a:t>
            </a:r>
            <a:endParaRPr lang="es-CO" sz="1800" i="1" dirty="0">
              <a:solidFill>
                <a:srgbClr val="5E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446924" y="4377108"/>
            <a:ext cx="1825840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i="1" dirty="0" err="1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isotipo</a:t>
            </a:r>
            <a:endParaRPr lang="es-CO" sz="1800" i="1" dirty="0">
              <a:solidFill>
                <a:srgbClr val="5E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19125" y="542009"/>
            <a:ext cx="208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Composición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3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58" y="2458530"/>
            <a:ext cx="2990557" cy="62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95" y="2506481"/>
            <a:ext cx="3093682" cy="53211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3327982" y="1338486"/>
            <a:ext cx="2516803" cy="0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7982" y="1343093"/>
            <a:ext cx="0" cy="1285394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3" idx="1"/>
          </p:cNvCxnSpPr>
          <p:nvPr/>
        </p:nvCxnSpPr>
        <p:spPr>
          <a:xfrm flipH="1">
            <a:off x="5190482" y="1977498"/>
            <a:ext cx="654303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844785" y="1084603"/>
            <a:ext cx="517237" cy="517237"/>
          </a:xfrm>
          <a:prstGeom prst="rect">
            <a:avLst/>
          </a:prstGeom>
          <a:solidFill>
            <a:srgbClr val="5E6367"/>
          </a:solidFill>
          <a:ln>
            <a:solidFill>
              <a:srgbClr val="5E6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angle 22"/>
          <p:cNvSpPr/>
          <p:nvPr/>
        </p:nvSpPr>
        <p:spPr>
          <a:xfrm>
            <a:off x="5844785" y="1718879"/>
            <a:ext cx="517237" cy="517237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438958" y="2329920"/>
            <a:ext cx="1314085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i="1" dirty="0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es-CO" sz="1600" i="1" dirty="0">
              <a:solidFill>
                <a:srgbClr val="5E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124124" y="3161281"/>
            <a:ext cx="1091720" cy="1919950"/>
            <a:chOff x="4113280" y="3399598"/>
            <a:chExt cx="1299674" cy="228566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281" y="3564569"/>
              <a:ext cx="1285267" cy="128526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113280" y="3564568"/>
              <a:ext cx="1285267" cy="1285267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4729933" y="3399598"/>
              <a:ext cx="348776" cy="1924242"/>
            </a:xfrm>
            <a:prstGeom prst="line">
              <a:avLst/>
            </a:prstGeom>
            <a:ln w="19050">
              <a:solidFill>
                <a:srgbClr val="FFD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17186" y="5259186"/>
              <a:ext cx="795768" cy="0"/>
            </a:xfrm>
            <a:prstGeom prst="line">
              <a:avLst/>
            </a:prstGeom>
            <a:ln w="12700">
              <a:solidFill>
                <a:srgbClr val="5E63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>
            <a:xfrm>
              <a:off x="4291931" y="4925469"/>
              <a:ext cx="759797" cy="759797"/>
            </a:xfrm>
            <a:prstGeom prst="arc">
              <a:avLst/>
            </a:prstGeom>
            <a:ln w="12700">
              <a:solidFill>
                <a:srgbClr val="5E63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0" name="Subtitle 2"/>
          <p:cNvSpPr txBox="1">
            <a:spLocks/>
          </p:cNvSpPr>
          <p:nvPr/>
        </p:nvSpPr>
        <p:spPr>
          <a:xfrm>
            <a:off x="5183080" y="4504624"/>
            <a:ext cx="1825840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i="1" dirty="0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Inclinación</a:t>
            </a:r>
            <a:endParaRPr lang="es-CO" sz="1600" i="1" dirty="0">
              <a:solidFill>
                <a:srgbClr val="5E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199531" y="1985909"/>
            <a:ext cx="0" cy="821266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09139" y="2807175"/>
            <a:ext cx="990392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627182" y="1347829"/>
            <a:ext cx="0" cy="1255376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3"/>
          </p:cNvCxnSpPr>
          <p:nvPr/>
        </p:nvCxnSpPr>
        <p:spPr>
          <a:xfrm>
            <a:off x="6362022" y="1343222"/>
            <a:ext cx="3265160" cy="0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112599" y="2465980"/>
            <a:ext cx="411145" cy="411145"/>
            <a:chOff x="4142298" y="2503564"/>
            <a:chExt cx="411145" cy="411145"/>
          </a:xfrm>
        </p:grpSpPr>
        <p:sp>
          <p:nvSpPr>
            <p:cNvPr id="50" name="Oval 49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Oval 47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52" name="Straight Connector 51"/>
          <p:cNvCxnSpPr>
            <a:endCxn id="31" idx="0"/>
          </p:cNvCxnSpPr>
          <p:nvPr/>
        </p:nvCxnSpPr>
        <p:spPr>
          <a:xfrm>
            <a:off x="4421436" y="2855675"/>
            <a:ext cx="242497" cy="444180"/>
          </a:xfrm>
          <a:prstGeom prst="line">
            <a:avLst/>
          </a:prstGeom>
          <a:ln w="9525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6786858" y="3219480"/>
            <a:ext cx="1375918" cy="1866812"/>
            <a:chOff x="6571145" y="3462858"/>
            <a:chExt cx="1638007" cy="2222408"/>
          </a:xfrm>
        </p:grpSpPr>
        <p:grpSp>
          <p:nvGrpSpPr>
            <p:cNvPr id="64" name="Group 63"/>
            <p:cNvGrpSpPr/>
            <p:nvPr/>
          </p:nvGrpSpPr>
          <p:grpSpPr>
            <a:xfrm>
              <a:off x="6897980" y="3538664"/>
              <a:ext cx="1311172" cy="1311172"/>
              <a:chOff x="4755914" y="3555606"/>
              <a:chExt cx="1311172" cy="131117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5914" y="3555606"/>
                <a:ext cx="1311171" cy="1311171"/>
              </a:xfrm>
              <a:prstGeom prst="rect">
                <a:avLst/>
              </a:prstGeom>
            </p:spPr>
          </p:pic>
          <p:sp>
            <p:nvSpPr>
              <p:cNvPr id="63" name="Oval 62"/>
              <p:cNvSpPr/>
              <p:nvPr/>
            </p:nvSpPr>
            <p:spPr>
              <a:xfrm>
                <a:off x="4755914" y="3555606"/>
                <a:ext cx="1311172" cy="1311172"/>
              </a:xfrm>
              <a:prstGeom prst="ellipse">
                <a:avLst/>
              </a:prstGeom>
              <a:noFill/>
              <a:ln w="19050">
                <a:solidFill>
                  <a:srgbClr val="5E6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 flipH="1">
              <a:off x="7009147" y="3462858"/>
              <a:ext cx="753398" cy="1860982"/>
            </a:xfrm>
            <a:prstGeom prst="line">
              <a:avLst/>
            </a:prstGeom>
            <a:ln w="19050">
              <a:solidFill>
                <a:srgbClr val="FFD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896400" y="5259186"/>
              <a:ext cx="795768" cy="0"/>
            </a:xfrm>
            <a:prstGeom prst="line">
              <a:avLst/>
            </a:prstGeom>
            <a:ln w="12700">
              <a:solidFill>
                <a:srgbClr val="5E63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Arc 66"/>
            <p:cNvSpPr/>
            <p:nvPr/>
          </p:nvSpPr>
          <p:spPr>
            <a:xfrm>
              <a:off x="6571145" y="4925469"/>
              <a:ext cx="759797" cy="759797"/>
            </a:xfrm>
            <a:prstGeom prst="arc">
              <a:avLst/>
            </a:prstGeom>
            <a:ln w="12700">
              <a:solidFill>
                <a:srgbClr val="5E63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7579690" y="3283157"/>
            <a:ext cx="1188143" cy="0"/>
          </a:xfrm>
          <a:prstGeom prst="line">
            <a:avLst/>
          </a:prstGeom>
          <a:ln w="9525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1339056" y="2349206"/>
            <a:ext cx="338258" cy="338256"/>
            <a:chOff x="4142298" y="2503564"/>
            <a:chExt cx="411145" cy="411145"/>
          </a:xfrm>
        </p:grpSpPr>
        <p:sp>
          <p:nvSpPr>
            <p:cNvPr id="81" name="Oval 80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Oval 81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496686" y="2409086"/>
            <a:ext cx="698117" cy="698117"/>
            <a:chOff x="4142298" y="2503564"/>
            <a:chExt cx="411145" cy="411145"/>
          </a:xfrm>
        </p:grpSpPr>
        <p:sp>
          <p:nvSpPr>
            <p:cNvPr id="84" name="Oval 83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5" name="Oval 84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91" name="Straight Connector 90"/>
          <p:cNvCxnSpPr/>
          <p:nvPr/>
        </p:nvCxnSpPr>
        <p:spPr>
          <a:xfrm flipH="1">
            <a:off x="8767833" y="3107203"/>
            <a:ext cx="77912" cy="175954"/>
          </a:xfrm>
          <a:prstGeom prst="line">
            <a:avLst/>
          </a:prstGeom>
          <a:ln w="9525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7017320" y="1985909"/>
            <a:ext cx="0" cy="821266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6362019" y="1985909"/>
            <a:ext cx="654303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7016322" y="2807175"/>
            <a:ext cx="1094745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805657" y="2506478"/>
            <a:ext cx="533399" cy="0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805657" y="2501745"/>
            <a:ext cx="0" cy="3257764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813775" y="5759509"/>
            <a:ext cx="3403482" cy="0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4111840" y="5217808"/>
            <a:ext cx="1091902" cy="1095802"/>
            <a:chOff x="4204973" y="5383216"/>
            <a:chExt cx="1091902" cy="1095802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973" y="5383216"/>
              <a:ext cx="1091902" cy="1091902"/>
            </a:xfrm>
            <a:prstGeom prst="rect">
              <a:avLst/>
            </a:prstGeom>
          </p:spPr>
        </p:pic>
        <p:sp>
          <p:nvSpPr>
            <p:cNvPr id="111" name="Oval 110"/>
            <p:cNvSpPr/>
            <p:nvPr/>
          </p:nvSpPr>
          <p:spPr>
            <a:xfrm>
              <a:off x="4217257" y="5399400"/>
              <a:ext cx="1079618" cy="1079618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3" name="Subtitle 2"/>
          <p:cNvSpPr txBox="1">
            <a:spLocks/>
          </p:cNvSpPr>
          <p:nvPr/>
        </p:nvSpPr>
        <p:spPr>
          <a:xfrm>
            <a:off x="5183080" y="5589135"/>
            <a:ext cx="1825840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600" i="1" dirty="0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Esquinas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i="1" dirty="0" err="1" smtClean="0">
                <a:solidFill>
                  <a:srgbClr val="5E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redondeadas</a:t>
            </a:r>
            <a:endParaRPr lang="es-CO" sz="1600" i="1" dirty="0">
              <a:solidFill>
                <a:srgbClr val="5E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7055572" y="5217262"/>
            <a:ext cx="1107203" cy="1107206"/>
            <a:chOff x="7070109" y="5379592"/>
            <a:chExt cx="1107203" cy="1107206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109" y="5379592"/>
              <a:ext cx="1107203" cy="1107203"/>
            </a:xfrm>
            <a:prstGeom prst="rect">
              <a:avLst/>
            </a:prstGeom>
          </p:spPr>
        </p:pic>
        <p:sp>
          <p:nvSpPr>
            <p:cNvPr id="115" name="Oval 114"/>
            <p:cNvSpPr/>
            <p:nvPr/>
          </p:nvSpPr>
          <p:spPr>
            <a:xfrm>
              <a:off x="7070110" y="5385420"/>
              <a:ext cx="1101378" cy="1101378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0233088" y="2476591"/>
            <a:ext cx="338258" cy="338256"/>
            <a:chOff x="4142298" y="2503564"/>
            <a:chExt cx="411145" cy="411145"/>
          </a:xfrm>
        </p:grpSpPr>
        <p:sp>
          <p:nvSpPr>
            <p:cNvPr id="121" name="Oval 120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2" name="Oval 121"/>
            <p:cNvSpPr/>
            <p:nvPr/>
          </p:nvSpPr>
          <p:spPr>
            <a:xfrm>
              <a:off x="4142298" y="2503564"/>
              <a:ext cx="411145" cy="411145"/>
            </a:xfrm>
            <a:prstGeom prst="ellipse">
              <a:avLst/>
            </a:prstGeom>
            <a:noFill/>
            <a:ln w="19050">
              <a:solidFill>
                <a:srgbClr val="5E6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123" name="Straight Connector 122"/>
          <p:cNvCxnSpPr/>
          <p:nvPr/>
        </p:nvCxnSpPr>
        <p:spPr>
          <a:xfrm flipH="1">
            <a:off x="10525392" y="2506478"/>
            <a:ext cx="931331" cy="0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1456723" y="2501745"/>
            <a:ext cx="0" cy="3257764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8156951" y="5754186"/>
            <a:ext cx="3299772" cy="14857"/>
          </a:xfrm>
          <a:prstGeom prst="line">
            <a:avLst/>
          </a:prstGeom>
          <a:ln w="6350">
            <a:solidFill>
              <a:srgbClr val="5E6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agen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72" name="CuadroTexto 71"/>
          <p:cNvSpPr txBox="1"/>
          <p:nvPr/>
        </p:nvSpPr>
        <p:spPr>
          <a:xfrm>
            <a:off x="1095987" y="542009"/>
            <a:ext cx="1607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Inicio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1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9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9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4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9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4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9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4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9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8400"/>
                            </p:stCondLst>
                            <p:childTnLst>
                              <p:par>
                                <p:cTn id="1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89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40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9900"/>
                            </p:stCondLst>
                            <p:childTnLst>
                              <p:par>
                                <p:cTn id="1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400"/>
                            </p:stCondLst>
                            <p:childTnLst>
                              <p:par>
                                <p:cTn id="1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40" grpId="0"/>
      <p:bldP spid="113" grpId="0" uiExpand="1" build="p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58" y="1083553"/>
            <a:ext cx="4443484" cy="81315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4" y="2566972"/>
            <a:ext cx="10076033" cy="1574381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1932350" y="4615206"/>
            <a:ext cx="83273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CO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barra ha sido construida a partir de 4 rectángulos verticales, que han sido redondeados a partir de un círculo en el extremo superior e inferior, y que luego, han sido inclinadas hacia la derecha para indicar progreso y avance; características asociadas a la Innovación. Las barras de izquierda a derecha son cada una, más alta que la anterior para expresar crecimiento y prosperidad, y que nos ayudan a asociar la idea de que hacemos parte de la industria de la construcción</a:t>
            </a:r>
            <a:r>
              <a:rPr lang="es-CO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4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9"/>
          <p:cNvCxnSpPr/>
          <p:nvPr/>
        </p:nvCxnSpPr>
        <p:spPr>
          <a:xfrm flipH="1">
            <a:off x="1219200" y="1811867"/>
            <a:ext cx="274320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9"/>
          <p:cNvCxnSpPr/>
          <p:nvPr/>
        </p:nvCxnSpPr>
        <p:spPr>
          <a:xfrm flipH="1">
            <a:off x="3674534" y="1811867"/>
            <a:ext cx="1761066" cy="93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04825" y="542009"/>
            <a:ext cx="21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Construcción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2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2" y="1351069"/>
            <a:ext cx="10076033" cy="1530297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932350" y="4606179"/>
            <a:ext cx="83273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CO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CO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 el alto de las barras, usaremos el círculo de base de la primera barra como su alto y la última es del tamaño de 3 círculos puestos uno encima de otro y que coincide con el alto de la fuente. Para las barras que están en la mitad, vamos a dividir en 3 la distancia que hay entre el alto de la primera barra o círculo y la última barra, y de esta manera obtenemos: Una primera barra a partir de un círculo y 3 barras que crecen de manera proporcionada, favoreciendo la armonía de todas las piezas.</a:t>
            </a: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15" y="3357247"/>
            <a:ext cx="1824168" cy="7752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1025" y="542009"/>
            <a:ext cx="2122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Barras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5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117633" y="5289112"/>
            <a:ext cx="364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Nuestros servicios se ven de manera general, necesitamos organizarlos.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86" y="625150"/>
            <a:ext cx="7263579" cy="5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CECEC"/>
              </a:gs>
              <a:gs pos="57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40" y="2735442"/>
            <a:ext cx="5208719" cy="17230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97" y="1163518"/>
            <a:ext cx="3297937" cy="7829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33" y="1038207"/>
            <a:ext cx="3410550" cy="906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59" y="4884454"/>
            <a:ext cx="3206775" cy="841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33" y="5243198"/>
            <a:ext cx="3410550" cy="455812"/>
          </a:xfrm>
          <a:prstGeom prst="rect">
            <a:avLst/>
          </a:prstGeom>
        </p:spPr>
      </p:pic>
      <p:cxnSp>
        <p:nvCxnSpPr>
          <p:cNvPr id="10" name="Conector recto 9"/>
          <p:cNvCxnSpPr>
            <a:stCxn id="8" idx="0"/>
            <a:endCxn id="3" idx="0"/>
          </p:cNvCxnSpPr>
          <p:nvPr/>
        </p:nvCxnSpPr>
        <p:spPr>
          <a:xfrm>
            <a:off x="6096000" y="0"/>
            <a:ext cx="0" cy="273544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endCxn id="8" idx="1"/>
          </p:cNvCxnSpPr>
          <p:nvPr/>
        </p:nvCxnSpPr>
        <p:spPr>
          <a:xfrm flipH="1">
            <a:off x="0" y="3429000"/>
            <a:ext cx="386287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endCxn id="8" idx="2"/>
          </p:cNvCxnSpPr>
          <p:nvPr/>
        </p:nvCxnSpPr>
        <p:spPr>
          <a:xfrm flipH="1">
            <a:off x="6096000" y="4458456"/>
            <a:ext cx="1" cy="239954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 flipV="1">
            <a:off x="8399721" y="3429000"/>
            <a:ext cx="3792281" cy="531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5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000000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000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96" y="4960292"/>
            <a:ext cx="4361022" cy="13584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23" y="1174093"/>
            <a:ext cx="2367079" cy="17782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1" y="2046113"/>
            <a:ext cx="2251438" cy="2525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27" y="1456861"/>
            <a:ext cx="1212691" cy="12126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669423" y="233926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69423" y="3680544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69422" y="632284"/>
            <a:ext cx="482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una imagen visual de la que nace una representación.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69423" y="4078902"/>
            <a:ext cx="4600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Con 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la representación, hacemos una disposición de las figuras del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isotipo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nuestro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isologo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Diar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para crear un ícono único.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77716" y="6311370"/>
            <a:ext cx="68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5E6367"/>
                </a:solidFill>
                <a:latin typeface="Franklin Gothic Book" panose="020B0503020102020204" pitchFamily="34" charset="0"/>
              </a:rPr>
              <a:t>Isotipo</a:t>
            </a:r>
            <a:endParaRPr lang="en-US" sz="1200" dirty="0">
              <a:solidFill>
                <a:srgbClr val="5E636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94942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Índice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3060" y="4817566"/>
            <a:ext cx="536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la idea de crear íconos que no se parezcan a los de ninguna otra compañía y que fácilmente puedan asociarse a la identidad de marca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Diar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.</a:t>
            </a:r>
          </a:p>
          <a:p>
            <a:endParaRPr lang="es-E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Para el caso de las Soluciones Integrales Eléctricas partimos de la idea del rayo por lo que es ampliamente asociado a la idea de electricidad, además de aportarle otras asociaciones como energía, velocidad, fuerza y poder.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37364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Símbolo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83061" y="542009"/>
            <a:ext cx="232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Argumentación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6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000000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000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31" y="4960292"/>
            <a:ext cx="4308551" cy="13584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05" y="1447768"/>
            <a:ext cx="1244889" cy="12625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1" y="2377222"/>
            <a:ext cx="2251438" cy="18628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27" y="1456861"/>
            <a:ext cx="1212691" cy="12126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669423" y="233926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69423" y="3680544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69422" y="632284"/>
            <a:ext cx="482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una imagen visual de la que nace una representación.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69423" y="4078902"/>
            <a:ext cx="4600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Con 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la representación, hacemos una disposición de las figuras del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isotipo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nuestro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isologo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Diar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para crear un ícono único.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77716" y="6311370"/>
            <a:ext cx="68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5E6367"/>
                </a:solidFill>
                <a:latin typeface="Franklin Gothic Book" panose="020B0503020102020204" pitchFamily="34" charset="0"/>
              </a:rPr>
              <a:t>Isotipo</a:t>
            </a:r>
            <a:endParaRPr lang="en-US" sz="1200" dirty="0">
              <a:solidFill>
                <a:srgbClr val="5E636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94942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Índice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3060" y="4817566"/>
            <a:ext cx="53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Para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el caso de las Soluciones Integrales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Climatización,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las aspas de un ventilador, que esta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ampliamente asociado a la idea de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aire, un aire que puedo controlar en cuanto a su intensidad y temperatura.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37364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Símbolo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83061" y="542009"/>
            <a:ext cx="232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Argumentación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6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000000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000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22" y="4960292"/>
            <a:ext cx="4273569" cy="13584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05" y="1456576"/>
            <a:ext cx="1244889" cy="12448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78" y="2377222"/>
            <a:ext cx="2151643" cy="18628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27" y="1456861"/>
            <a:ext cx="1212691" cy="12126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669423" y="233926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69423" y="3680544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69422" y="632284"/>
            <a:ext cx="482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una imagen visual de la que nace una representación.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69423" y="4078902"/>
            <a:ext cx="4600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Con 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la representación, hacemos una disposición de las figuras del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isotipo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nuestro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isologo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Diar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para crear un ícono único.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77716" y="6311370"/>
            <a:ext cx="68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5E6367"/>
                </a:solidFill>
                <a:latin typeface="Franklin Gothic Book" panose="020B0503020102020204" pitchFamily="34" charset="0"/>
              </a:rPr>
              <a:t>Isotipo</a:t>
            </a:r>
            <a:endParaRPr lang="en-US" sz="1200" dirty="0">
              <a:solidFill>
                <a:srgbClr val="5E636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94942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Índice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3060" y="4817566"/>
            <a:ext cx="53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Para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el caso de las Soluciones Integrales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Voz y Datos,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la idea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de las ondas,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que es ampliamente asociado a la idea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de transmisión. Esta representación en forma de onda denota comunicación.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37364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Símbolo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83061" y="542009"/>
            <a:ext cx="232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Argumentación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5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10" y="2971823"/>
            <a:ext cx="4354068" cy="9143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37165" y="2274838"/>
            <a:ext cx="4663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Fleischmann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, empresa de la industria de la construcción con más de 72 años de experiencia, especializada en instalaciones de Electricidad, Climatización, Control Centralizado, Comunicaciones y Seguridad, enfocada a las necesidades y requerimientos de nuestros mandantes. Con presencia en Chile, Perú y Colombia.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0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 L -0.2225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000000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000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10" y="4960292"/>
            <a:ext cx="3661393" cy="13584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22" y="1456860"/>
            <a:ext cx="1923453" cy="12310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25" y="2413587"/>
            <a:ext cx="3071150" cy="17901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27" y="1456861"/>
            <a:ext cx="1212691" cy="12126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669423" y="233926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69423" y="3680544"/>
            <a:ext cx="36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Origen</a:t>
            </a:r>
            <a:endParaRPr lang="en-US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69422" y="632284"/>
            <a:ext cx="482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una imagen visual de la que nace una representación.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69423" y="4078902"/>
            <a:ext cx="4600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Con 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la representación, hacemos una disposición de las figuras del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isotipo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nuestro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isologo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de </a:t>
            </a:r>
            <a:r>
              <a:rPr lang="es-ES" sz="1400" dirty="0" err="1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Diar</a:t>
            </a:r>
            <a:r>
              <a:rPr lang="es-ES" sz="1400" dirty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 para crear un ícono único.</a:t>
            </a:r>
            <a:endParaRPr lang="en-US" sz="1400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77716" y="6311370"/>
            <a:ext cx="68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5E6367"/>
                </a:solidFill>
                <a:latin typeface="Franklin Gothic Book" panose="020B0503020102020204" pitchFamily="34" charset="0"/>
              </a:rPr>
              <a:t>Isotipo</a:t>
            </a:r>
            <a:endParaRPr lang="en-US" sz="1200" dirty="0">
              <a:solidFill>
                <a:srgbClr val="5E636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94942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Índice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3060" y="4817566"/>
            <a:ext cx="536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Para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el caso de las Soluciones Integrales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Seguridad y Control,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partimos de la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idea de que el control se ejerce generalmente a diferentes elementos, los cuales pueden estar en diferentes condiciones. De igual manera el optimizar el control en las diferentes condiciones, garantiza una mayor seguridad.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37364" y="2787267"/>
            <a:ext cx="145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5E6367"/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Símbolo</a:t>
            </a:r>
            <a:endParaRPr lang="en-US" sz="1200" b="1" i="1" dirty="0">
              <a:solidFill>
                <a:srgbClr val="5E6367"/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83061" y="542009"/>
            <a:ext cx="232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Argumentación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5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0" y="0"/>
            <a:ext cx="498475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40" y="5184516"/>
            <a:ext cx="2334480" cy="454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785495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50" y="5177401"/>
            <a:ext cx="2077311" cy="4713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84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30" y="0"/>
            <a:ext cx="297539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55" y="0"/>
            <a:ext cx="2975395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073608" y="5177401"/>
            <a:ext cx="191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Ejecución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053994" y="5177401"/>
            <a:ext cx="200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Mantenimiento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77401"/>
            <a:ext cx="2077311" cy="471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56770" y="5177401"/>
            <a:ext cx="191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Diseño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CECEC"/>
              </a:gs>
              <a:gs pos="57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83" y="2505717"/>
            <a:ext cx="2618634" cy="26186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5" y="1652859"/>
            <a:ext cx="4324350" cy="43243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3060" y="4817566"/>
            <a:ext cx="536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Es claro para la compañía, que todos los proyectos tienen 3 etapas: </a:t>
            </a:r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El diseño – La ejecución – El mantenimiento.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hanga ExtraLight" panose="00000300000000000000" pitchFamily="2" charset="-78"/>
                <a:cs typeface="Changa ExtraLight" panose="00000300000000000000" pitchFamily="2" charset="-78"/>
              </a:rPr>
              <a:t>En respuesta a ello y con el objetivo de ofrecer su amplio portafolio, DIAR – FLEISCHMANN, integra sus soluciones a todas o cualquier etapa del proceso del proyecto,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hanga ExtraLight" panose="00000300000000000000" pitchFamily="2" charset="-78"/>
              <a:cs typeface="Changa ExtraLight" panose="00000300000000000000" pitchFamily="2" charset="-78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2734288" cy="52358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83061" y="542009"/>
            <a:ext cx="232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Soluciones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1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CECEC"/>
              </a:gs>
              <a:gs pos="57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95666"/>
            <a:ext cx="10058400" cy="11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23" y="-9526"/>
            <a:ext cx="9528877" cy="6867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6705882" cy="68770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64" y="255290"/>
            <a:ext cx="1893536" cy="3276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79" y="3467100"/>
            <a:ext cx="6173683" cy="7086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1" y="2833617"/>
            <a:ext cx="3891560" cy="23053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0" y="1822708"/>
            <a:ext cx="4064926" cy="762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4" y="558146"/>
            <a:ext cx="4199891" cy="111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6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931" y="0"/>
            <a:ext cx="609707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579653" y="2874387"/>
            <a:ext cx="17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Membretes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68664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79653" y="2874387"/>
            <a:ext cx="17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Tarjetas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863" y="0"/>
            <a:ext cx="6098137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79653" y="2874387"/>
            <a:ext cx="17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Facturas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1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09" y="0"/>
            <a:ext cx="6115291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79653" y="2874387"/>
            <a:ext cx="17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Carpetas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7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79653" y="2874387"/>
            <a:ext cx="17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Firma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076709" y="0"/>
            <a:ext cx="6115291" cy="6858000"/>
            <a:chOff x="6076709" y="0"/>
            <a:chExt cx="6115291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6709" y="0"/>
              <a:ext cx="6115291" cy="685800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7067550" y="2752725"/>
              <a:ext cx="1438275" cy="171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838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66" y="2833688"/>
            <a:ext cx="5714995" cy="5953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63850" y="3547048"/>
            <a:ext cx="747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Es un grupo accionario Chileno que cuenta con Operaciones en Colombia y Chile. Sus ejes de acción están basados en las siglas que componen su nombre: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Innovation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–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Energy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–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Technology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. Con base en estos principios, busca su fortalecimiento en la Región, entregando en cada uno de sus proyectos, excelentes resultados, basado en su experiencia, calidad y talento humano.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14" y="0"/>
            <a:ext cx="6104586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42975" y="2874387"/>
            <a:ext cx="239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err="1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Power</a:t>
            </a:r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 Point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6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94"/>
            <a:ext cx="3458187" cy="6622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E63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213" y="237997"/>
            <a:ext cx="5043488" cy="29990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13" y="3642979"/>
            <a:ext cx="5043488" cy="299594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90601" y="2874387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Página Web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6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8146"/>
            <a:ext cx="2647950" cy="5070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6" y="123898"/>
            <a:ext cx="8162924" cy="66363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38150" y="3020840"/>
            <a:ext cx="2122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Cronograma</a:t>
            </a:r>
            <a:endParaRPr lang="en-US" sz="24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930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675804" y="3013500"/>
            <a:ext cx="209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54181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53 0.01111 L -0.02878 0.01111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3179" y="2670905"/>
            <a:ext cx="262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Ingeniería Inversa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254279" y="2670905"/>
            <a:ext cx="330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Lluvia de ideas inversa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059088" y="4099655"/>
            <a:ext cx="4073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Problema- Oportunidad </a:t>
            </a:r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Comunicación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10" name="Conector recto de flecha 9"/>
          <p:cNvCxnSpPr>
            <a:stCxn id="3" idx="2"/>
          </p:cNvCxnSpPr>
          <p:nvPr/>
        </p:nvCxnSpPr>
        <p:spPr>
          <a:xfrm flipH="1">
            <a:off x="7724775" y="3194125"/>
            <a:ext cx="1183977" cy="987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943475" y="2932515"/>
            <a:ext cx="2266950" cy="1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32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0" y="0"/>
            <a:ext cx="498475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78549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84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30" y="0"/>
            <a:ext cx="297539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55" y="0"/>
            <a:ext cx="2975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7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77679" y="3042380"/>
            <a:ext cx="4232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Nos proyectamos al futuro,</a:t>
            </a:r>
          </a:p>
          <a:p>
            <a:r>
              <a:rPr lang="es-ES" sz="2800" dirty="0">
                <a:solidFill>
                  <a:srgbClr val="5E6367"/>
                </a:solidFill>
                <a:latin typeface="Franklin Gothic Demi Cond" panose="020B0706030402020204" pitchFamily="34" charset="0"/>
              </a:rPr>
              <a:t>	</a:t>
            </a:r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	y por ello nace…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3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92" y="2537936"/>
            <a:ext cx="8024215" cy="1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16414" y="3243590"/>
            <a:ext cx="276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5E6367"/>
                </a:solidFill>
                <a:latin typeface="Franklin Gothic Demi Cond" panose="020B0706030402020204" pitchFamily="34" charset="0"/>
              </a:rPr>
              <a:t>Video | identidad</a:t>
            </a:r>
            <a:endParaRPr lang="en-US" sz="2800" dirty="0">
              <a:solidFill>
                <a:srgbClr val="5E636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edia_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849</Words>
  <Application>Microsoft Office PowerPoint</Application>
  <PresentationFormat>Panorámica</PresentationFormat>
  <Paragraphs>87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Changa ExtraLight</vt:lpstr>
      <vt:lpstr>Franklin Gothic Book</vt:lpstr>
      <vt:lpstr>Franklin Gothic Demi Cond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Sb1</dc:creator>
  <cp:lastModifiedBy>Sb1</cp:lastModifiedBy>
  <cp:revision>121</cp:revision>
  <dcterms:created xsi:type="dcterms:W3CDTF">2018-09-04T15:36:50Z</dcterms:created>
  <dcterms:modified xsi:type="dcterms:W3CDTF">2018-09-07T18:41:49Z</dcterms:modified>
</cp:coreProperties>
</file>